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3" r:id="rId7"/>
    <p:sldId id="260" r:id="rId8"/>
    <p:sldId id="267" r:id="rId9"/>
    <p:sldId id="266" r:id="rId10"/>
    <p:sldId id="272" r:id="rId11"/>
    <p:sldId id="273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2"/>
    <p:restoredTop sz="94649"/>
  </p:normalViewPr>
  <p:slideViewPr>
    <p:cSldViewPr snapToGrid="0" snapToObjects="1">
      <p:cViewPr varScale="1">
        <p:scale>
          <a:sx n="92" d="100"/>
          <a:sy n="92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5BF02-BB46-1942-98F9-30EDE1C31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6B0B0F-9DF5-1345-A35C-2C68D1E53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B5C584-633F-5949-AC63-0EF815BB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74D42-8EEF-7942-94DE-A9801356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739C41B-46B8-B442-B48B-E49A412E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95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52265-EC12-454F-8DAB-303B6822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A3DAE17E-1663-8048-B0D8-CDFA9953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4DA91-0DD0-7E42-B067-B6C1DEC0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A9684-04CE-404B-906E-0FB3A072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37E6935-413E-A946-BF95-F7D25E25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79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1C431A-D76A-B94B-AFCE-129F2C674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0A2272A2-1D76-F54C-A024-CADC1167C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58901E-BAEC-8649-8B02-4D2461A2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070A14-DCF9-C247-BD94-A60E129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B16EA36-BFAC-5C48-9044-A3A2BCE9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64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8D2A6-88FA-6D4C-9A16-A3D87C1B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D4A77-BE65-A14B-AD02-E8BAF0EC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C5D87-AEBA-074E-97AA-80D1A779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868155-78ED-734C-A0B0-1656701F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FD3A21C-BA6E-EB44-B0F7-FE02FEA4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06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D1CA-FB7F-A54A-AD1F-38543F43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BD56CF-16BE-284C-A55D-A32C708D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8517E-952B-714F-A3C3-BFB15DCB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FB2A35-EFD2-2045-BB9B-AE56717F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BCDAB1A-B0CF-8A4D-BBF0-D087323E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526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5A8C9-47D5-E841-A4BD-DE42C5C6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95E85-0C15-4F4F-8B8D-3BC6E7309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15FC10-0405-4745-A931-12153F56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382E6B-50BE-7346-A140-5C142B68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20D7EC-2E3D-B243-A2D6-E76DB4D3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96900905-2B2A-1E4E-AF3F-288C1D61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35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6D390-3967-504B-981D-8374BC9C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C2C95-427A-3043-AA7E-83FDB18F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493721-C116-1D4D-BD3D-A1E43BC91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AF9300-504F-D249-99D5-A801AD1E5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00F5B7-48C6-2946-81C7-3752D0C93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5D41AC-59E2-A74D-A8E2-4BD85336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A176E2-E463-674D-8E34-6FB97155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16B867F7-9018-2B47-82BE-2D55E99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4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0D9A4-1E30-5C4C-9DDD-9A0FA371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4FFA8-65D8-F04E-AC35-4D7AA566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2789EF-F0E8-AD4D-A9B5-4AA5BFB7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1BCD0B1-2768-0449-AD72-9FA12E28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568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99CFE3-3594-5E46-8DAF-49034245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F4777A-16F3-B643-9036-90F305F3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82F0680-CBBF-C540-9A6B-208FC046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58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D2C9B-F390-DD44-B5A6-D0232A9A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2784EE-2A0E-B54D-B90A-579BFCAB2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B8FFED-34D0-F940-A51D-BF6F3DAA7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FDB187-28DB-A94A-B179-90907AA8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7201AD-C6F1-2B4F-8DC2-89A993E3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5B95287-468C-9D40-A13C-235B48D9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967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93532-5A4B-3047-B772-207633E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898AE9-9EC7-D344-9AE9-8E59D9D4B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5CA49-6672-1C42-9FAF-AA4117EBA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89FCE8-7BB8-9148-B074-BB7C3412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9DEC7B-3E52-B847-AEAC-AF1B0733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DAAC26F-20F0-464E-A046-1C9078FA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36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86821E-AFFF-394E-9833-6535B5EA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03F6A-1C98-3D48-8E84-C6F8373E3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491F61-A155-2048-9865-969F054AA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DC42D-EB50-FB4B-853E-4A8212F9E599}" type="datetimeFigureOut">
              <a:rPr kumimoji="1" lang="zh-CN" altLang="en-US" smtClean="0"/>
              <a:t>2018/5/16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E2304-906D-844C-A119-B762C524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411C482-3D2C-C343-8CCB-A4385E683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A7F5-5BDA-A949-B9EB-59CF651A5D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10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anyupang/iml-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9F5D1-FFE7-B148-A03B-7BC62CC5D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5523"/>
            <a:ext cx="9144000" cy="1517877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Use CNN to identify digits and letters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6AD8FD-115A-A441-9ACC-4BFF3EE65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3400"/>
            <a:ext cx="9144000" cy="914400"/>
          </a:xfrm>
        </p:spPr>
        <p:txBody>
          <a:bodyPr/>
          <a:lstStyle/>
          <a:p>
            <a:r>
              <a:rPr kumimoji="1" lang="en-US" altLang="zh-CN" dirty="0" err="1"/>
              <a:t>Jianyu</a:t>
            </a:r>
            <a:r>
              <a:rPr kumimoji="1" lang="en-US" altLang="zh-CN" dirty="0"/>
              <a:t> pang, </a:t>
            </a:r>
            <a:r>
              <a:rPr kumimoji="1" lang="en-US" altLang="zh-CN" dirty="0" err="1"/>
              <a:t>feng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26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F2520C-BD5C-8B47-8CD0-519C1DEE3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96"/>
          <a:stretch/>
        </p:blipFill>
        <p:spPr>
          <a:xfrm>
            <a:off x="4908650" y="313717"/>
            <a:ext cx="7010707" cy="6230565"/>
          </a:xfrm>
          <a:prstGeom prst="rect">
            <a:avLst/>
          </a:prstGeom>
          <a:effectLst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01E32A-8D72-8841-BE25-2878CE3E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Achieved higher accuracy by adding dropout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38335-E048-8843-AF69-7FCC89A6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Also use the cross validation to acquire the best parameters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Finally, by using </a:t>
            </a:r>
            <a:r>
              <a:rPr kumimoji="1" lang="en-US" altLang="zh-CN" sz="1800" dirty="0" err="1"/>
              <a:t>nconv</a:t>
            </a:r>
            <a:r>
              <a:rPr kumimoji="1" lang="en-US" altLang="zh-CN" sz="1800" dirty="0"/>
              <a:t>=48 and </a:t>
            </a:r>
            <a:r>
              <a:rPr kumimoji="1" lang="en-US" altLang="zh-CN" sz="1800" dirty="0" err="1"/>
              <a:t>nnode</a:t>
            </a:r>
            <a:r>
              <a:rPr kumimoji="1" lang="en-US" altLang="zh-CN" sz="1800" dirty="0"/>
              <a:t>=512 , the accuracy reach </a:t>
            </a:r>
            <a:r>
              <a:rPr kumimoji="1" lang="en-US" altLang="zh-CN" sz="1800" dirty="0">
                <a:solidFill>
                  <a:srgbClr val="FF0000"/>
                </a:solidFill>
              </a:rPr>
              <a:t>0.8845</a:t>
            </a:r>
            <a:endParaRPr kumimoji="1"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73D519-112D-EC4A-8CDC-4770BC29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523"/>
            <a:ext cx="4726077" cy="14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E67F5D-CEE0-F84B-A177-D8B28EFC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5" y="545234"/>
            <a:ext cx="7932010" cy="56317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9802C2-7E41-BD43-8407-FF15DA30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10345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See how far we can go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1E0A0-07F9-EF45-B7A4-24E47FBE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1249"/>
            <a:ext cx="2777836" cy="4155713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000" dirty="0">
                <a:solidFill>
                  <a:srgbClr val="FFFFFF"/>
                </a:solidFill>
              </a:rPr>
              <a:t>We want to find the maximum validation accuracy regardless of the time consume, so we run more epochs (50 instead of 8) to achieve a better result.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By replacing the optimizer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adam</a:t>
            </a:r>
            <a:r>
              <a:rPr kumimoji="1" lang="en-US" altLang="zh-CN" sz="2000" dirty="0">
                <a:solidFill>
                  <a:srgbClr val="FFFFFF"/>
                </a:solidFill>
              </a:rPr>
              <a:t> with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adadelta</a:t>
            </a:r>
            <a:r>
              <a:rPr kumimoji="1" lang="en-US" altLang="zh-CN" sz="2000" dirty="0">
                <a:solidFill>
                  <a:srgbClr val="FFFFFF"/>
                </a:solidFill>
              </a:rPr>
              <a:t>, we finally get the maximum validation accuracy </a:t>
            </a:r>
            <a:r>
              <a:rPr kumimoji="1" lang="en-US" altLang="zh-CN" sz="2000" dirty="0">
                <a:solidFill>
                  <a:srgbClr val="FF0000"/>
                </a:solidFill>
              </a:rPr>
              <a:t>0.8948</a:t>
            </a:r>
            <a:r>
              <a:rPr kumimoji="1" lang="en-US" altLang="zh-CN" sz="2000" dirty="0">
                <a:solidFill>
                  <a:srgbClr val="FFFFFF"/>
                </a:solidFill>
              </a:rPr>
              <a:t> in the 45</a:t>
            </a:r>
            <a:r>
              <a:rPr kumimoji="1" lang="en-US" altLang="zh-CN" sz="2000" baseline="30000" dirty="0">
                <a:solidFill>
                  <a:srgbClr val="FFFFFF"/>
                </a:solidFill>
              </a:rPr>
              <a:t>th</a:t>
            </a:r>
            <a:r>
              <a:rPr kumimoji="1" lang="en-US" altLang="zh-CN" sz="2000" dirty="0">
                <a:solidFill>
                  <a:srgbClr val="FFFFFF"/>
                </a:solidFill>
              </a:rPr>
              <a:t> epoch.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45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573796-E192-B648-A4A2-6A8F4AD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3" y="1"/>
            <a:ext cx="5829297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2222FE-C84C-8947-9297-F2CBC91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Bonus program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E8685-8794-CD4E-994C-D8023852F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3" y="1774371"/>
            <a:ext cx="3821758" cy="3197679"/>
          </a:xfrm>
        </p:spPr>
        <p:txBody>
          <a:bodyPr anchor="t">
            <a:normAutofit/>
          </a:bodyPr>
          <a:lstStyle/>
          <a:p>
            <a:r>
              <a:rPr kumimoji="1" lang="en-US" altLang="zh-CN" dirty="0"/>
              <a:t>We also wrote a tiny program that can shows the prediction of the input figure by using the project program we wrote. (</a:t>
            </a:r>
            <a:r>
              <a:rPr kumimoji="1" lang="en-US" altLang="zh-CN" dirty="0">
                <a:solidFill>
                  <a:schemeClr val="accent2"/>
                </a:solidFill>
              </a:rPr>
              <a:t>photo_to_2828_gray.ipynb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75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D223B-CDCC-1845-929A-DD0164C1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354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914CB-6459-8F46-B6B8-72D25ED6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980"/>
            <a:ext cx="10515600" cy="367869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Save a great amount of time </a:t>
            </a:r>
            <a:r>
              <a:rPr kumimoji="1" lang="en-US" altLang="zh-CN" dirty="0"/>
              <a:t>by using CNN instead of SVM to identify the letters and digits. (training 46000 samples in SVM using 30 min, training 46000 samples in CNN using 8 min)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Obtain a higher accuracy </a:t>
            </a:r>
            <a:r>
              <a:rPr kumimoji="1" lang="en-US" altLang="zh-CN" dirty="0"/>
              <a:t>by using CNN(</a:t>
            </a:r>
            <a:r>
              <a:rPr kumimoji="1" lang="en-US" altLang="zh-CN" dirty="0">
                <a:solidFill>
                  <a:srgbClr val="FF0000"/>
                </a:solidFill>
              </a:rPr>
              <a:t>0.8845</a:t>
            </a:r>
            <a:r>
              <a:rPr kumimoji="1" lang="en-US" altLang="zh-CN" dirty="0"/>
              <a:t>) instead of SVM(</a:t>
            </a:r>
            <a:r>
              <a:rPr kumimoji="1" lang="en-US" altLang="zh-CN" dirty="0">
                <a:solidFill>
                  <a:srgbClr val="FF0000"/>
                </a:solidFill>
              </a:rPr>
              <a:t>0.8448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>
                <a:solidFill>
                  <a:srgbClr val="0070C0"/>
                </a:solidFill>
              </a:rPr>
              <a:t>Have a brighter future </a:t>
            </a:r>
            <a:r>
              <a:rPr kumimoji="1" lang="en-US" altLang="zh-CN" dirty="0"/>
              <a:t>since we can go deeper to the deep learning region.</a:t>
            </a:r>
          </a:p>
          <a:p>
            <a:r>
              <a:rPr kumimoji="1" lang="en-US" altLang="zh-CN" dirty="0"/>
              <a:t>To be more specific, go to </a:t>
            </a:r>
            <a:r>
              <a:rPr kumimoji="1" lang="en-US" altLang="zh-CN" dirty="0">
                <a:solidFill>
                  <a:schemeClr val="accent2"/>
                </a:solidFill>
                <a:hlinkClick r:id="rId2"/>
              </a:rPr>
              <a:t>https://github.com/jianyupang/iml-project</a:t>
            </a:r>
            <a:r>
              <a:rPr kumimoji="1" lang="en-US" altLang="zh-CN" dirty="0">
                <a:solidFill>
                  <a:schemeClr val="accent2"/>
                </a:solidFill>
              </a:rPr>
              <a:t> </a:t>
            </a:r>
            <a:r>
              <a:rPr kumimoji="1" lang="en-US" altLang="zh-CN" dirty="0"/>
              <a:t>and verify </a:t>
            </a:r>
            <a:r>
              <a:rPr kumimoji="1" lang="en-US" altLang="zh-CN" dirty="0" err="1">
                <a:solidFill>
                  <a:schemeClr val="accent2"/>
                </a:solidFill>
              </a:rPr>
              <a:t>project.ipynb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6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2C05C-0101-394F-A5B5-CC79AFA0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59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Future scope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86208-65D6-2749-8685-84CBB8F97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r>
              <a:rPr kumimoji="1" lang="en-US" altLang="zh-CN" dirty="0"/>
              <a:t>In order to increase the accuracy, we also try to use the VGG16 pre-trained program on the new dataset, but the result is not ideal(only around 0.8 accuracy), that might due to the lack of digits and letters training data in the VGG16. (</a:t>
            </a:r>
            <a:r>
              <a:rPr kumimoji="1" lang="en-US" altLang="zh-CN" dirty="0">
                <a:solidFill>
                  <a:schemeClr val="accent2"/>
                </a:solidFill>
              </a:rPr>
              <a:t>project_VGG16.ippynb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We can go deeper by adding more layers in the CNN to get better result if we can access to a GPU and even try many different advance ways listed on the leaderboard of EMNIST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31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1429D-8ED3-D541-A879-E8C5DF0F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297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statement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1706D-BB25-614E-847A-E30C2A9E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0786"/>
            <a:ext cx="10515600" cy="3156176"/>
          </a:xfrm>
        </p:spPr>
        <p:txBody>
          <a:bodyPr/>
          <a:lstStyle/>
          <a:p>
            <a:r>
              <a:rPr lang="en-US" altLang="zh-CN" dirty="0"/>
              <a:t>In lab 6 we learned how to use SVM to identify</a:t>
            </a:r>
            <a:r>
              <a:rPr lang="en-US" altLang="zh-CN" dirty="0">
                <a:effectLst/>
              </a:rPr>
              <a:t>. </a:t>
            </a:r>
            <a:r>
              <a:rPr lang="en-US" altLang="zh-CN" dirty="0"/>
              <a:t>Since we what to identify all digits and letters, and SVM performed poorly, that is, spent a great deal of time (nearly 15 minutes) to obtain an accuracy around 82.82%, we want to use CNN to do the same problem and expect better result.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9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5ACFCB-B82A-8743-8949-A5324708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8" y="4829402"/>
            <a:ext cx="7664473" cy="1667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B34777-698C-134D-B0DB-8C1D4884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44" y="2021249"/>
            <a:ext cx="5275447" cy="23343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82578B-17BA-2C45-BA0B-C67F5FC9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Dataset description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18DBD-80DA-BA4D-B9B2-B426A3D2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our data set is still </a:t>
            </a:r>
            <a:r>
              <a:rPr lang="en-US" altLang="zh-CN" sz="2000" b="1" dirty="0">
                <a:solidFill>
                  <a:srgbClr val="FFFFFF"/>
                </a:solidFill>
              </a:rPr>
              <a:t>EMNIST</a:t>
            </a:r>
            <a:r>
              <a:rPr lang="en-US" altLang="zh-CN" sz="2000" b="1" baseline="30000" dirty="0">
                <a:solidFill>
                  <a:srgbClr val="FFFFFF"/>
                </a:solidFill>
              </a:rPr>
              <a:t>[1]</a:t>
            </a:r>
            <a:r>
              <a:rPr lang="zh-CN" altLang="zh-CN" sz="2000" dirty="0">
                <a:solidFill>
                  <a:srgbClr val="FFFFFF"/>
                </a:solidFill>
                <a:effectLst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ffectLst/>
              </a:rPr>
              <a:t>, and we use the </a:t>
            </a:r>
            <a:r>
              <a:rPr lang="en-US" altLang="zh-CN" sz="2000" i="1" dirty="0" err="1">
                <a:solidFill>
                  <a:srgbClr val="FFC000"/>
                </a:solidFill>
                <a:effectLst/>
              </a:rPr>
              <a:t>emnist-digits.mat</a:t>
            </a:r>
            <a:r>
              <a:rPr lang="en-US" altLang="zh-CN" sz="2000" i="1" dirty="0">
                <a:solidFill>
                  <a:srgbClr val="FFC000"/>
                </a:solidFill>
                <a:effectLst/>
              </a:rPr>
              <a:t>, </a:t>
            </a:r>
            <a:r>
              <a:rPr lang="en-US" altLang="zh-CN" sz="2000" i="1" dirty="0" err="1">
                <a:solidFill>
                  <a:srgbClr val="FFC000"/>
                </a:solidFill>
                <a:effectLst/>
              </a:rPr>
              <a:t>emnist-letters.mat</a:t>
            </a:r>
            <a:r>
              <a:rPr lang="en-US" altLang="zh-CN" sz="2000" i="1" dirty="0">
                <a:solidFill>
                  <a:srgbClr val="FFC000"/>
                </a:solidFill>
                <a:effectLst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ffectLst/>
              </a:rPr>
              <a:t>at first as the demo, then we use </a:t>
            </a:r>
            <a:r>
              <a:rPr lang="en-US" altLang="zh-CN" sz="2000" i="1" dirty="0" err="1">
                <a:solidFill>
                  <a:srgbClr val="FFC000"/>
                </a:solidFill>
                <a:effectLst/>
              </a:rPr>
              <a:t>emnist-bymerge.mat</a:t>
            </a:r>
            <a:r>
              <a:rPr lang="en-US" altLang="zh-CN" sz="2000" i="1" dirty="0">
                <a:solidFill>
                  <a:srgbClr val="FFFFFF"/>
                </a:solidFill>
                <a:effectLst/>
              </a:rPr>
              <a:t>, </a:t>
            </a:r>
            <a:r>
              <a:rPr lang="en-US" altLang="zh-CN" sz="2000" dirty="0">
                <a:solidFill>
                  <a:srgbClr val="FFFFFF"/>
                </a:solidFill>
                <a:effectLst/>
              </a:rPr>
              <a:t>which has merged </a:t>
            </a:r>
            <a:r>
              <a:rPr lang="en-US" altLang="zh-CN" sz="2000" dirty="0">
                <a:solidFill>
                  <a:srgbClr val="FFFFFF"/>
                </a:solidFill>
              </a:rPr>
              <a:t>C, I, J, K, L, M, O, P, S, U, V, W, X, Y and Z as one class to get a total 47classes. 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If we aim at creating a hand writing prediction app, using 47 classes dataset can provide better performance by judging the capital letters and small letters.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1445B8C-D724-4F73-AB77-3CCE4E822C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905336-A7CD-4C75-9E77-C704674F404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内容占位符 7">
            <a:extLst>
              <a:ext uri="{FF2B5EF4-FFF2-40B4-BE49-F238E27FC236}">
                <a16:creationId xmlns:a16="http://schemas.microsoft.com/office/drawing/2014/main" id="{F0B2A3D9-1E84-C340-A270-4F5EFED6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42002" cy="4033212"/>
          </a:xfrm>
          <a:prstGeom prst="rect">
            <a:avLst/>
          </a:prstGeom>
        </p:spPr>
      </p:pic>
      <p:pic>
        <p:nvPicPr>
          <p:cNvPr id="23" name="内容占位符 13">
            <a:extLst>
              <a:ext uri="{FF2B5EF4-FFF2-40B4-BE49-F238E27FC236}">
                <a16:creationId xmlns:a16="http://schemas.microsoft.com/office/drawing/2014/main" id="{B587DEBE-B2AD-5645-944F-082AC4925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0" r="-2" b="-2"/>
          <a:stretch/>
        </p:blipFill>
        <p:spPr>
          <a:xfrm>
            <a:off x="3118757" y="3566160"/>
            <a:ext cx="4415898" cy="33127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114EA5-DC5D-CF48-9937-ED7AB018EED7}"/>
              </a:ext>
            </a:extLst>
          </p:cNvPr>
          <p:cNvSpPr txBox="1"/>
          <p:nvPr/>
        </p:nvSpPr>
        <p:spPr>
          <a:xfrm>
            <a:off x="8472933" y="51858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Formulation</a:t>
            </a:r>
            <a:endParaRPr kumimoji="1" lang="zh-CN" altLang="en-US" sz="3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859AEB-544A-D144-8C70-D835C6C589E7}"/>
              </a:ext>
            </a:extLst>
          </p:cNvPr>
          <p:cNvSpPr txBox="1"/>
          <p:nvPr/>
        </p:nvSpPr>
        <p:spPr>
          <a:xfrm>
            <a:off x="8131629" y="1638788"/>
            <a:ext cx="3526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As showed in the figure, we use </a:t>
            </a:r>
            <a:r>
              <a:rPr kumimoji="1" lang="en-US" altLang="zh-CN" sz="2000" dirty="0">
                <a:solidFill>
                  <a:srgbClr val="FFC000"/>
                </a:solidFill>
              </a:rPr>
              <a:t>valid</a:t>
            </a:r>
            <a:r>
              <a:rPr kumimoji="1" lang="en-US" altLang="zh-CN" sz="2000" dirty="0"/>
              <a:t> padding in the convolution layers and use </a:t>
            </a:r>
            <a:r>
              <a:rPr kumimoji="1" lang="en-US" altLang="zh-CN" sz="2000" dirty="0" err="1">
                <a:solidFill>
                  <a:srgbClr val="FFC000"/>
                </a:solidFill>
              </a:rPr>
              <a:t>relu</a:t>
            </a:r>
            <a:r>
              <a:rPr kumimoji="1" lang="en-US" altLang="zh-CN" sz="2000" dirty="0"/>
              <a:t> in every layer except the last layer using </a:t>
            </a:r>
            <a:r>
              <a:rPr kumimoji="1" lang="en-US" altLang="zh-CN" sz="2000" dirty="0" err="1">
                <a:solidFill>
                  <a:srgbClr val="FFC000"/>
                </a:solidFill>
              </a:rPr>
              <a:t>softmax</a:t>
            </a:r>
            <a:r>
              <a:rPr kumimoji="1" lang="en-US" altLang="zh-CN" sz="2000" dirty="0"/>
              <a:t>. Since we have 36/47 classes, we use </a:t>
            </a:r>
            <a:r>
              <a:rPr kumimoji="1" lang="en-US" altLang="zh-CN" sz="2000" dirty="0">
                <a:solidFill>
                  <a:srgbClr val="FFC000"/>
                </a:solidFill>
              </a:rPr>
              <a:t>categorical </a:t>
            </a:r>
            <a:r>
              <a:rPr kumimoji="1" lang="en-US" altLang="zh-CN" sz="2000" dirty="0" err="1">
                <a:solidFill>
                  <a:srgbClr val="FFC000"/>
                </a:solidFill>
              </a:rPr>
              <a:t>crossentropy</a:t>
            </a:r>
            <a:r>
              <a:rPr kumimoji="1" lang="en-US" altLang="zh-CN" sz="2000" dirty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/>
              <a:t>as the loss function. (notice that we should use one-hot on the target to apply this loss function) we use </a:t>
            </a:r>
            <a:r>
              <a:rPr kumimoji="1" lang="en-US" altLang="zh-CN" sz="2000" dirty="0" err="1">
                <a:solidFill>
                  <a:srgbClr val="FFC000"/>
                </a:solidFill>
              </a:rPr>
              <a:t>adam</a:t>
            </a:r>
            <a:r>
              <a:rPr kumimoji="1" lang="en-US" altLang="zh-CN" sz="2000" dirty="0"/>
              <a:t> as the optimizer and adding </a:t>
            </a:r>
            <a:r>
              <a:rPr kumimoji="1" lang="en-US" altLang="zh-CN" sz="2000" dirty="0">
                <a:solidFill>
                  <a:srgbClr val="FFC000"/>
                </a:solidFill>
              </a:rPr>
              <a:t>batch normalization</a:t>
            </a:r>
            <a:r>
              <a:rPr kumimoji="1" lang="en-US" altLang="zh-CN" sz="2000" dirty="0"/>
              <a:t> layers which is very important in this case.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536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内容占位符 25">
            <a:extLst>
              <a:ext uri="{FF2B5EF4-FFF2-40B4-BE49-F238E27FC236}">
                <a16:creationId xmlns:a16="http://schemas.microsoft.com/office/drawing/2014/main" id="{69B0E9FC-C187-A542-A635-B4B28A6D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50" y="414707"/>
            <a:ext cx="5458813" cy="34117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2E81D83-F488-C64A-B9ED-D0FF88BE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414706"/>
            <a:ext cx="5458816" cy="3411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785CA8-75ED-3143-90D7-03DD1634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95" y="4888245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</a:rPr>
              <a:t>Start with 36 classes auto class weight, max val_acc:</a:t>
            </a:r>
            <a:r>
              <a:rPr kumimoji="1" lang="en-US" altLang="zh-CN" sz="3200" dirty="0">
                <a:solidFill>
                  <a:srgbClr val="FF0000"/>
                </a:solidFill>
              </a:rPr>
              <a:t>0.8674</a:t>
            </a:r>
            <a:r>
              <a:rPr kumimoji="1" lang="en-US" altLang="zh-CN" sz="3200" dirty="0">
                <a:solidFill>
                  <a:schemeClr val="bg1"/>
                </a:solidFill>
              </a:rPr>
              <a:t>.</a:t>
            </a:r>
            <a:br>
              <a:rPr kumimoji="1" lang="en-US" altLang="zh-CN" sz="3200" dirty="0">
                <a:solidFill>
                  <a:schemeClr val="bg1"/>
                </a:solidFill>
              </a:rPr>
            </a:br>
            <a:r>
              <a:rPr kumimoji="1" lang="en-US" altLang="zh-CN" sz="3200" dirty="0">
                <a:solidFill>
                  <a:schemeClr val="bg1"/>
                </a:solidFill>
              </a:rPr>
              <a:t>the confuse matrix can be modified </a:t>
            </a:r>
            <a:r>
              <a:rPr kumimoji="1" lang="en-US" altLang="zh-CN" sz="3200" dirty="0" err="1">
                <a:solidFill>
                  <a:schemeClr val="bg1"/>
                </a:solidFill>
              </a:rPr>
              <a:t>mannally</a:t>
            </a:r>
            <a:r>
              <a:rPr kumimoji="1" lang="en-US" altLang="zh-CN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2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F64F886-7DAD-1B45-AB9C-52DA4CAE4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450" y="414707"/>
            <a:ext cx="5458813" cy="34117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5700FB-8C3A-B842-BD67-9E2AFBC1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414706"/>
            <a:ext cx="5458816" cy="3411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667B2A-467E-454C-9441-CFD8F47C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53" y="5057609"/>
            <a:ext cx="10765410" cy="12072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CN" sz="3800" dirty="0">
                <a:solidFill>
                  <a:schemeClr val="bg1"/>
                </a:solidFill>
              </a:rPr>
              <a:t>By </a:t>
            </a:r>
            <a:r>
              <a:rPr kumimoji="1" lang="en-US" altLang="zh-CN" sz="3800" dirty="0" err="1">
                <a:solidFill>
                  <a:schemeClr val="bg1"/>
                </a:solidFill>
              </a:rPr>
              <a:t>manally</a:t>
            </a:r>
            <a:r>
              <a:rPr kumimoji="1" lang="en-US" altLang="zh-CN" sz="3800" dirty="0">
                <a:solidFill>
                  <a:schemeClr val="bg1"/>
                </a:solidFill>
              </a:rPr>
              <a:t> change the class weight, we can get a more balance confusion matrix,</a:t>
            </a:r>
            <a:r>
              <a:rPr kumimoji="1" lang="en-US" altLang="zh-CN" sz="4000" dirty="0">
                <a:solidFill>
                  <a:schemeClr val="bg1"/>
                </a:solidFill>
              </a:rPr>
              <a:t> but will cost </a:t>
            </a:r>
            <a:r>
              <a:rPr kumimoji="1" lang="en-US" altLang="zh-CN" sz="4000" dirty="0" err="1">
                <a:solidFill>
                  <a:schemeClr val="bg1"/>
                </a:solidFill>
              </a:rPr>
              <a:t>val_accuracy</a:t>
            </a:r>
            <a:r>
              <a:rPr kumimoji="1" lang="en-US" altLang="zh-CN" sz="4000" dirty="0">
                <a:solidFill>
                  <a:schemeClr val="bg1"/>
                </a:solidFill>
              </a:rPr>
              <a:t> decrease</a:t>
            </a:r>
            <a:r>
              <a:rPr kumimoji="1" lang="en-US" altLang="zh-CN" sz="38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761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内容占位符 10">
            <a:extLst>
              <a:ext uri="{FF2B5EF4-FFF2-40B4-BE49-F238E27FC236}">
                <a16:creationId xmlns:a16="http://schemas.microsoft.com/office/drawing/2014/main" id="{108BAF96-1DBB-D647-A85C-04322673B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10027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6B8807B-7828-4E42-86D6-939A5397D8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48F5915-2CE1-4F74-88C5-D4366893D2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51EC7A8-5A3A-254C-81D9-726D69884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69" b="2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1884BE-CA6A-9047-9FA4-4F3A076F4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22" b="-4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B09460-2D1A-5541-A874-F962394B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296731"/>
            <a:ext cx="6902421" cy="20181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kern="1200" dirty="0">
                <a:latin typeface="+mj-lt"/>
                <a:ea typeface="+mj-ea"/>
                <a:cs typeface="+mj-cs"/>
              </a:rPr>
              <a:t>Main body :</a:t>
            </a:r>
            <a:br>
              <a:rPr kumimoji="1" lang="en-US" altLang="zh-CN" kern="1200" dirty="0">
                <a:latin typeface="+mj-lt"/>
                <a:ea typeface="+mj-ea"/>
                <a:cs typeface="+mj-cs"/>
              </a:rPr>
            </a:br>
            <a:r>
              <a:rPr kumimoji="1" lang="en-US" altLang="zh-CN" kern="1200" dirty="0">
                <a:latin typeface="+mj-lt"/>
                <a:ea typeface="+mj-ea"/>
                <a:cs typeface="+mj-cs"/>
              </a:rPr>
              <a:t>47 classes no class weight, max </a:t>
            </a:r>
            <a:r>
              <a:rPr kumimoji="1" lang="en-US" altLang="zh-CN" kern="1200" dirty="0" err="1">
                <a:latin typeface="+mj-lt"/>
                <a:ea typeface="+mj-ea"/>
                <a:cs typeface="+mj-cs"/>
              </a:rPr>
              <a:t>val_acc</a:t>
            </a:r>
            <a:r>
              <a:rPr kumimoji="1" lang="en-US" altLang="zh-CN" kern="1200" dirty="0">
                <a:latin typeface="+mj-lt"/>
                <a:ea typeface="+mj-ea"/>
                <a:cs typeface="+mj-cs"/>
              </a:rPr>
              <a:t>: </a:t>
            </a:r>
            <a:r>
              <a:rPr kumimoji="1" lang="en-US" altLang="zh-CN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0.8794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0021DF1A-A7DA-B349-9B61-091E549F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589" y="5818382"/>
            <a:ext cx="4991099" cy="938018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/>
              <a:t>Confusion matrix shows great misclassification in 15: F/40: f   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14FCD9-776B-1C46-B597-2831948EC0D0}"/>
              </a:ext>
            </a:extLst>
          </p:cNvPr>
          <p:cNvSpPr/>
          <p:nvPr/>
        </p:nvSpPr>
        <p:spPr>
          <a:xfrm>
            <a:off x="1346748" y="964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kumimoji="1" lang="en-US" altLang="zh-CN" dirty="0"/>
              <a:t>We can see that the data set uses number 15 to represent “F”, which is written as both capital F and f in the set, which will be regarded as f of number 40.</a:t>
            </a:r>
          </a:p>
          <a:p>
            <a:pPr algn="r"/>
            <a:r>
              <a:rPr kumimoji="1" lang="en-US" altLang="zh-CN" dirty="0"/>
              <a:t>➤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BA787F-D8C2-284F-BCE3-0D2A7D4D52F1}"/>
              </a:ext>
            </a:extLst>
          </p:cNvPr>
          <p:cNvSpPr txBox="1"/>
          <p:nvPr/>
        </p:nvSpPr>
        <p:spPr>
          <a:xfrm>
            <a:off x="801098" y="3485287"/>
            <a:ext cx="7803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It</a:t>
            </a:r>
            <a:r>
              <a:rPr kumimoji="1" lang="zh-Hans" altLang="en-US" sz="2800" dirty="0"/>
              <a:t> </a:t>
            </a:r>
            <a:r>
              <a:rPr kumimoji="1" lang="en-US" altLang="zh-Hans" sz="2800" dirty="0"/>
              <a:t>is acceptable for us to witness misclassification between   1:1/18:i/21:l and 9:9/</a:t>
            </a:r>
            <a:r>
              <a:rPr kumimoji="1" lang="en-US" altLang="zh-Hans" sz="2800" dirty="0" err="1"/>
              <a:t>g:g</a:t>
            </a:r>
            <a:r>
              <a:rPr kumimoji="1" lang="en-US" altLang="zh-Hans" sz="2800" dirty="0"/>
              <a:t> because they look like each other. What surprise us is the misdetection between 15:F and 40:f. 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63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B38F72-8FC4-4001-8C67-FA6B86DEC7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17">
            <a:extLst>
              <a:ext uri="{FF2B5EF4-FFF2-40B4-BE49-F238E27FC236}">
                <a16:creationId xmlns:a16="http://schemas.microsoft.com/office/drawing/2014/main" id="{40377AA7-0655-0741-A2FB-CAE495A2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74" b="2"/>
          <a:stretch/>
        </p:blipFill>
        <p:spPr>
          <a:xfrm>
            <a:off x="4820620" y="235484"/>
            <a:ext cx="7186767" cy="6387034"/>
          </a:xfrm>
          <a:prstGeom prst="rect">
            <a:avLst/>
          </a:prstGeom>
          <a:effectLst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D3890D-5A13-0240-9624-4BE2B245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5466734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/>
              <a:t>Loop over the number of channels to increase the performance.</a:t>
            </a: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en-US" altLang="zh-CN" sz="3600" dirty="0"/>
              <a:t>After finding the best channels number, we can loop over the learning rate of optimizer.</a:t>
            </a:r>
            <a:endParaRPr kumimoji="1" lang="zh-CN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6E82A-69C8-1845-942F-48CA2E74CE83}"/>
              </a:ext>
            </a:extLst>
          </p:cNvPr>
          <p:cNvSpPr/>
          <p:nvPr/>
        </p:nvSpPr>
        <p:spPr>
          <a:xfrm>
            <a:off x="8354291" y="4890655"/>
            <a:ext cx="803564" cy="304800"/>
          </a:xfrm>
          <a:prstGeom prst="rect">
            <a:avLst/>
          </a:prstGeom>
          <a:noFill/>
          <a:ln w="476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50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BDB9CBB-F581-4208-9C34-D4E8577A9C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F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F8F2DBF4-5F7B-457C-98A0-0337482F21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097DF94D-49F4-1645-B67D-F3BAA416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9" y="4551215"/>
            <a:ext cx="4155539" cy="1672604"/>
          </a:xfrm>
          <a:prstGeom prst="rect">
            <a:avLst/>
          </a:prstGeom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A71CA2-B840-5E47-9BD8-E5E20EB8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0" y="2551906"/>
            <a:ext cx="4121488" cy="12364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2175D9-9F7A-FF41-96B5-569F21A0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32" y="484632"/>
            <a:ext cx="6895013" cy="1676603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First we loop through </a:t>
            </a:r>
            <a:r>
              <a:rPr kumimoji="1" lang="en-US" altLang="zh-CN" sz="2400" dirty="0" err="1"/>
              <a:t>nconvs</a:t>
            </a:r>
            <a:r>
              <a:rPr kumimoji="1" lang="en-US" altLang="zh-CN" sz="2400" dirty="0"/>
              <a:t>= ([16,32,48]) and </a:t>
            </a:r>
            <a:r>
              <a:rPr kumimoji="1" lang="en-US" altLang="zh-CN" sz="2400" dirty="0" err="1"/>
              <a:t>nnodes</a:t>
            </a:r>
            <a:r>
              <a:rPr kumimoji="1" lang="en-US" altLang="zh-CN" sz="2400" dirty="0"/>
              <a:t>= ([384,512,640]), </a:t>
            </a:r>
            <a:endParaRPr kumimoji="1"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B7C3D79-38DB-D04D-9AF3-B74D3C0429B2}"/>
              </a:ext>
            </a:extLst>
          </p:cNvPr>
          <p:cNvSpPr txBox="1">
            <a:spLocks/>
          </p:cNvSpPr>
          <p:nvPr/>
        </p:nvSpPr>
        <p:spPr>
          <a:xfrm>
            <a:off x="4978331" y="2331826"/>
            <a:ext cx="6895014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Then we loop through </a:t>
            </a:r>
            <a:r>
              <a:rPr kumimoji="1" lang="en-US" altLang="zh-CN" sz="2400" dirty="0" err="1"/>
              <a:t>nconvs</a:t>
            </a:r>
            <a:r>
              <a:rPr kumimoji="1" lang="en-US" altLang="zh-CN" sz="2400" dirty="0"/>
              <a:t>= ([24,32,40]) and </a:t>
            </a:r>
            <a:r>
              <a:rPr kumimoji="1" lang="en-US" altLang="zh-CN" sz="2400" dirty="0" err="1"/>
              <a:t>nnodes</a:t>
            </a:r>
            <a:r>
              <a:rPr kumimoji="1" lang="en-US" altLang="zh-CN" sz="2400" dirty="0"/>
              <a:t>= ([320,384,448]) base on the previous result.</a:t>
            </a:r>
            <a:endParaRPr kumimoji="1"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9D1E95D5-FF52-0A45-9C51-3C9018A068C5}"/>
              </a:ext>
            </a:extLst>
          </p:cNvPr>
          <p:cNvSpPr txBox="1">
            <a:spLocks/>
          </p:cNvSpPr>
          <p:nvPr/>
        </p:nvSpPr>
        <p:spPr>
          <a:xfrm>
            <a:off x="4978331" y="4547216"/>
            <a:ext cx="6895014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Finally loop through </a:t>
            </a:r>
            <a:r>
              <a:rPr kumimoji="1" lang="en-US" altLang="zh-CN" sz="2400" dirty="0" err="1"/>
              <a:t>lrates</a:t>
            </a:r>
            <a:r>
              <a:rPr kumimoji="1" lang="en-US" altLang="zh-CN" sz="2400" dirty="0"/>
              <a:t>= ([0.5,0.1,0.05,0.01,0.005]) and reach the validation accuracy of </a:t>
            </a:r>
            <a:r>
              <a:rPr kumimoji="1" lang="en-US" altLang="zh-CN" sz="2400" dirty="0">
                <a:solidFill>
                  <a:srgbClr val="C00000"/>
                </a:solidFill>
              </a:rPr>
              <a:t>0.8832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9B012D5-7F6F-FF4D-846F-30F273E87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1" y="484631"/>
            <a:ext cx="4174117" cy="13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770</Words>
  <Application>Microsoft Macintosh PowerPoint</Application>
  <PresentationFormat>宽屏</PresentationFormat>
  <Paragraphs>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Office 主题​​</vt:lpstr>
      <vt:lpstr>Use CNN to identify digits and letters </vt:lpstr>
      <vt:lpstr>statement</vt:lpstr>
      <vt:lpstr>Dataset description</vt:lpstr>
      <vt:lpstr>PowerPoint 演示文稿</vt:lpstr>
      <vt:lpstr>Start with 36 classes auto class weight, max val_acc:0.8674. the confuse matrix can be modified mannally.</vt:lpstr>
      <vt:lpstr>By manally change the class weight, we can get a more balance confusion matrix, but will cost val_accuracy decrease. </vt:lpstr>
      <vt:lpstr>Main body : 47 classes no class weight, max val_acc: 0.8794</vt:lpstr>
      <vt:lpstr>Loop over the number of channels to increase the performance.  After finding the best channels number, we can loop over the learning rate of optimizer.</vt:lpstr>
      <vt:lpstr>First we loop through nconvs= ([16,32,48]) and nnodes= ([384,512,640]), </vt:lpstr>
      <vt:lpstr>Achieved higher accuracy by adding dropout</vt:lpstr>
      <vt:lpstr>See how far we can go</vt:lpstr>
      <vt:lpstr>Bonus program</vt:lpstr>
      <vt:lpstr>Conclusion</vt:lpstr>
      <vt:lpstr>Future scope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CNN to identify digits and letters </dc:title>
  <dc:creator>pangjianyu</dc:creator>
  <cp:lastModifiedBy>pangjianyu</cp:lastModifiedBy>
  <cp:revision>46</cp:revision>
  <dcterms:created xsi:type="dcterms:W3CDTF">2018-04-30T00:32:22Z</dcterms:created>
  <dcterms:modified xsi:type="dcterms:W3CDTF">2018-05-16T16:32:56Z</dcterms:modified>
</cp:coreProperties>
</file>